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903" y="4010458"/>
            <a:ext cx="10304420" cy="3415469"/>
            <a:chOff x="0" y="0"/>
            <a:chExt cx="2713921" cy="899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3921" cy="899548"/>
            </a:xfrm>
            <a:custGeom>
              <a:avLst/>
              <a:gdLst/>
              <a:ahLst/>
              <a:cxnLst/>
              <a:rect r="r" b="b" t="t" l="l"/>
              <a:pathLst>
                <a:path h="899548" w="2713921">
                  <a:moveTo>
                    <a:pt x="75132" y="0"/>
                  </a:moveTo>
                  <a:lnTo>
                    <a:pt x="2638789" y="0"/>
                  </a:lnTo>
                  <a:cubicBezTo>
                    <a:pt x="2680284" y="0"/>
                    <a:pt x="2713921" y="33638"/>
                    <a:pt x="2713921" y="75132"/>
                  </a:cubicBezTo>
                  <a:lnTo>
                    <a:pt x="2713921" y="824415"/>
                  </a:lnTo>
                  <a:cubicBezTo>
                    <a:pt x="2713921" y="865910"/>
                    <a:pt x="2680284" y="899548"/>
                    <a:pt x="2638789" y="899548"/>
                  </a:cubicBezTo>
                  <a:lnTo>
                    <a:pt x="75132" y="899548"/>
                  </a:lnTo>
                  <a:cubicBezTo>
                    <a:pt x="33638" y="899548"/>
                    <a:pt x="0" y="865910"/>
                    <a:pt x="0" y="824415"/>
                  </a:cubicBezTo>
                  <a:lnTo>
                    <a:pt x="0" y="75132"/>
                  </a:lnTo>
                  <a:cubicBezTo>
                    <a:pt x="0" y="33638"/>
                    <a:pt x="33638" y="0"/>
                    <a:pt x="75132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713921" cy="880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903" y="8054578"/>
            <a:ext cx="10304420" cy="1392137"/>
            <a:chOff x="0" y="0"/>
            <a:chExt cx="2713921" cy="366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3921" cy="366653"/>
            </a:xfrm>
            <a:custGeom>
              <a:avLst/>
              <a:gdLst/>
              <a:ahLst/>
              <a:cxnLst/>
              <a:rect r="r" b="b" t="t" l="l"/>
              <a:pathLst>
                <a:path h="366653" w="2713921">
                  <a:moveTo>
                    <a:pt x="75132" y="0"/>
                  </a:moveTo>
                  <a:lnTo>
                    <a:pt x="2638789" y="0"/>
                  </a:lnTo>
                  <a:cubicBezTo>
                    <a:pt x="2680284" y="0"/>
                    <a:pt x="2713921" y="33638"/>
                    <a:pt x="2713921" y="75132"/>
                  </a:cubicBezTo>
                  <a:lnTo>
                    <a:pt x="2713921" y="291521"/>
                  </a:lnTo>
                  <a:cubicBezTo>
                    <a:pt x="2713921" y="333016"/>
                    <a:pt x="2680284" y="366653"/>
                    <a:pt x="2638789" y="366653"/>
                  </a:cubicBezTo>
                  <a:lnTo>
                    <a:pt x="75132" y="366653"/>
                  </a:lnTo>
                  <a:cubicBezTo>
                    <a:pt x="33638" y="366653"/>
                    <a:pt x="0" y="333016"/>
                    <a:pt x="0" y="291521"/>
                  </a:cubicBezTo>
                  <a:lnTo>
                    <a:pt x="0" y="75132"/>
                  </a:lnTo>
                  <a:cubicBezTo>
                    <a:pt x="0" y="33638"/>
                    <a:pt x="33638" y="0"/>
                    <a:pt x="75132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713921" cy="347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14355" y="3086100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3903" y="476682"/>
            <a:ext cx="16673222" cy="290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16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Deep Learning-Based Promoter Prediction for Oncogene Targeting in Cancer Therapy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113" y="4215057"/>
            <a:ext cx="9566969" cy="340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6"/>
              </a:lnSpc>
            </a:pPr>
            <a:r>
              <a:rPr lang="en-US" sz="3570" spc="8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Team 14</a:t>
            </a:r>
          </a:p>
          <a:p>
            <a:pPr algn="l">
              <a:lnSpc>
                <a:spcPts val="4426"/>
              </a:lnSpc>
            </a:pPr>
          </a:p>
          <a:p>
            <a:pPr algn="l">
              <a:lnSpc>
                <a:spcPts val="4426"/>
              </a:lnSpc>
            </a:pPr>
            <a:r>
              <a:rPr lang="en-US" sz="3570" spc="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Donia Sameh Farouk                  20P3424</a:t>
            </a:r>
          </a:p>
          <a:p>
            <a:pPr algn="l">
              <a:lnSpc>
                <a:spcPts val="4426"/>
              </a:lnSpc>
            </a:pPr>
          </a:p>
          <a:p>
            <a:pPr algn="l">
              <a:lnSpc>
                <a:spcPts val="4426"/>
              </a:lnSpc>
            </a:pPr>
            <a:r>
              <a:rPr lang="en-US" sz="3570" spc="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Seif Eldin Amr Mostafa              20P2006</a:t>
            </a:r>
          </a:p>
          <a:p>
            <a:pPr algn="l">
              <a:lnSpc>
                <a:spcPts val="44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7113" y="8445070"/>
            <a:ext cx="6545395" cy="59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6"/>
              </a:lnSpc>
              <a:spcBef>
                <a:spcPct val="0"/>
              </a:spcBef>
            </a:pPr>
            <a:r>
              <a:rPr lang="en-US" b="true" sz="3570" spc="8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 Dr. Ashraf Abdelraouf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2484" y="530540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33381" y="4286250"/>
            <a:ext cx="10751920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4"/>
              </a:lnSpc>
            </a:pP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Objective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9594" y="595355"/>
            <a:ext cx="13402258" cy="4548145"/>
            <a:chOff x="0" y="0"/>
            <a:chExt cx="4274726" cy="1450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450657"/>
            </a:xfrm>
            <a:custGeom>
              <a:avLst/>
              <a:gdLst/>
              <a:ahLst/>
              <a:cxnLst/>
              <a:rect r="r" b="b" t="t" l="l"/>
              <a:pathLst>
                <a:path h="1450657" w="4274726">
                  <a:moveTo>
                    <a:pt x="14441" y="0"/>
                  </a:moveTo>
                  <a:lnTo>
                    <a:pt x="4260285" y="0"/>
                  </a:lnTo>
                  <a:cubicBezTo>
                    <a:pt x="4268260" y="0"/>
                    <a:pt x="4274726" y="6466"/>
                    <a:pt x="4274726" y="14441"/>
                  </a:cubicBezTo>
                  <a:lnTo>
                    <a:pt x="4274726" y="1436215"/>
                  </a:lnTo>
                  <a:cubicBezTo>
                    <a:pt x="4274726" y="1444191"/>
                    <a:pt x="4268260" y="1450657"/>
                    <a:pt x="4260285" y="1450657"/>
                  </a:cubicBezTo>
                  <a:lnTo>
                    <a:pt x="14441" y="1450657"/>
                  </a:lnTo>
                  <a:cubicBezTo>
                    <a:pt x="6466" y="1450657"/>
                    <a:pt x="0" y="1444191"/>
                    <a:pt x="0" y="1436215"/>
                  </a:cubicBezTo>
                  <a:lnTo>
                    <a:pt x="0" y="14441"/>
                  </a:lnTo>
                  <a:cubicBezTo>
                    <a:pt x="0" y="6466"/>
                    <a:pt x="6466" y="0"/>
                    <a:pt x="1444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1431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08448" y="911424"/>
            <a:ext cx="12604551" cy="3916006"/>
            <a:chOff x="0" y="0"/>
            <a:chExt cx="16806068" cy="522134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2383" r="0" b="22383"/>
            <a:stretch>
              <a:fillRect/>
            </a:stretch>
          </p:blipFill>
          <p:spPr>
            <a:xfrm flipH="false" flipV="false">
              <a:off x="0" y="0"/>
              <a:ext cx="16806068" cy="522134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688429" y="5782671"/>
            <a:ext cx="4022544" cy="2505925"/>
            <a:chOff x="0" y="0"/>
            <a:chExt cx="953358" cy="593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3358" cy="593914"/>
            </a:xfrm>
            <a:custGeom>
              <a:avLst/>
              <a:gdLst/>
              <a:ahLst/>
              <a:cxnLst/>
              <a:rect r="r" b="b" t="t" l="l"/>
              <a:pathLst>
                <a:path h="593914" w="953358">
                  <a:moveTo>
                    <a:pt x="48116" y="0"/>
                  </a:moveTo>
                  <a:lnTo>
                    <a:pt x="905242" y="0"/>
                  </a:lnTo>
                  <a:cubicBezTo>
                    <a:pt x="918004" y="0"/>
                    <a:pt x="930242" y="5069"/>
                    <a:pt x="939265" y="14093"/>
                  </a:cubicBezTo>
                  <a:cubicBezTo>
                    <a:pt x="948289" y="23116"/>
                    <a:pt x="953358" y="35355"/>
                    <a:pt x="953358" y="48116"/>
                  </a:cubicBezTo>
                  <a:lnTo>
                    <a:pt x="953358" y="545798"/>
                  </a:lnTo>
                  <a:cubicBezTo>
                    <a:pt x="953358" y="572372"/>
                    <a:pt x="931816" y="593914"/>
                    <a:pt x="905242" y="593914"/>
                  </a:cubicBezTo>
                  <a:lnTo>
                    <a:pt x="48116" y="593914"/>
                  </a:lnTo>
                  <a:cubicBezTo>
                    <a:pt x="35355" y="593914"/>
                    <a:pt x="23116" y="588845"/>
                    <a:pt x="14093" y="579821"/>
                  </a:cubicBezTo>
                  <a:cubicBezTo>
                    <a:pt x="5069" y="570798"/>
                    <a:pt x="0" y="558559"/>
                    <a:pt x="0" y="545798"/>
                  </a:cubicBezTo>
                  <a:lnTo>
                    <a:pt x="0" y="48116"/>
                  </a:lnTo>
                  <a:cubicBezTo>
                    <a:pt x="0" y="35355"/>
                    <a:pt x="5069" y="23116"/>
                    <a:pt x="14093" y="14093"/>
                  </a:cubicBezTo>
                  <a:cubicBezTo>
                    <a:pt x="23116" y="5069"/>
                    <a:pt x="35355" y="0"/>
                    <a:pt x="48116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953358" cy="5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32510" y="7295740"/>
            <a:ext cx="3965394" cy="2505925"/>
            <a:chOff x="0" y="0"/>
            <a:chExt cx="939814" cy="5939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9814" cy="593914"/>
            </a:xfrm>
            <a:custGeom>
              <a:avLst/>
              <a:gdLst/>
              <a:ahLst/>
              <a:cxnLst/>
              <a:rect r="r" b="b" t="t" l="l"/>
              <a:pathLst>
                <a:path h="593914" w="939814">
                  <a:moveTo>
                    <a:pt x="48809" y="0"/>
                  </a:moveTo>
                  <a:lnTo>
                    <a:pt x="891004" y="0"/>
                  </a:lnTo>
                  <a:cubicBezTo>
                    <a:pt x="917961" y="0"/>
                    <a:pt x="939814" y="21853"/>
                    <a:pt x="939814" y="48809"/>
                  </a:cubicBezTo>
                  <a:lnTo>
                    <a:pt x="939814" y="545105"/>
                  </a:lnTo>
                  <a:cubicBezTo>
                    <a:pt x="939814" y="572061"/>
                    <a:pt x="917961" y="593914"/>
                    <a:pt x="891004" y="593914"/>
                  </a:cubicBezTo>
                  <a:lnTo>
                    <a:pt x="48809" y="593914"/>
                  </a:lnTo>
                  <a:cubicBezTo>
                    <a:pt x="21853" y="593914"/>
                    <a:pt x="0" y="572061"/>
                    <a:pt x="0" y="545105"/>
                  </a:cubicBezTo>
                  <a:lnTo>
                    <a:pt x="0" y="48809"/>
                  </a:lnTo>
                  <a:cubicBezTo>
                    <a:pt x="0" y="21853"/>
                    <a:pt x="21853" y="0"/>
                    <a:pt x="48809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939814" cy="5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10474" y="7295740"/>
            <a:ext cx="3965394" cy="2505925"/>
            <a:chOff x="0" y="0"/>
            <a:chExt cx="939814" cy="5939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9814" cy="593914"/>
            </a:xfrm>
            <a:custGeom>
              <a:avLst/>
              <a:gdLst/>
              <a:ahLst/>
              <a:cxnLst/>
              <a:rect r="r" b="b" t="t" l="l"/>
              <a:pathLst>
                <a:path h="593914" w="939814">
                  <a:moveTo>
                    <a:pt x="48809" y="0"/>
                  </a:moveTo>
                  <a:lnTo>
                    <a:pt x="891004" y="0"/>
                  </a:lnTo>
                  <a:cubicBezTo>
                    <a:pt x="917961" y="0"/>
                    <a:pt x="939814" y="21853"/>
                    <a:pt x="939814" y="48809"/>
                  </a:cubicBezTo>
                  <a:lnTo>
                    <a:pt x="939814" y="545105"/>
                  </a:lnTo>
                  <a:cubicBezTo>
                    <a:pt x="939814" y="572061"/>
                    <a:pt x="917961" y="593914"/>
                    <a:pt x="891004" y="593914"/>
                  </a:cubicBezTo>
                  <a:lnTo>
                    <a:pt x="48809" y="593914"/>
                  </a:lnTo>
                  <a:cubicBezTo>
                    <a:pt x="21853" y="593914"/>
                    <a:pt x="0" y="572061"/>
                    <a:pt x="0" y="545105"/>
                  </a:cubicBezTo>
                  <a:lnTo>
                    <a:pt x="0" y="48809"/>
                  </a:lnTo>
                  <a:cubicBezTo>
                    <a:pt x="0" y="21853"/>
                    <a:pt x="21853" y="0"/>
                    <a:pt x="48809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39814" cy="5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30297" y="5782671"/>
            <a:ext cx="4154538" cy="2505925"/>
            <a:chOff x="0" y="0"/>
            <a:chExt cx="984641" cy="5939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4641" cy="593914"/>
            </a:xfrm>
            <a:custGeom>
              <a:avLst/>
              <a:gdLst/>
              <a:ahLst/>
              <a:cxnLst/>
              <a:rect r="r" b="b" t="t" l="l"/>
              <a:pathLst>
                <a:path h="593914" w="984641">
                  <a:moveTo>
                    <a:pt x="46587" y="0"/>
                  </a:moveTo>
                  <a:lnTo>
                    <a:pt x="938054" y="0"/>
                  </a:lnTo>
                  <a:cubicBezTo>
                    <a:pt x="963784" y="0"/>
                    <a:pt x="984641" y="20858"/>
                    <a:pt x="984641" y="46587"/>
                  </a:cubicBezTo>
                  <a:lnTo>
                    <a:pt x="984641" y="547327"/>
                  </a:lnTo>
                  <a:cubicBezTo>
                    <a:pt x="984641" y="573056"/>
                    <a:pt x="963784" y="593914"/>
                    <a:pt x="938054" y="593914"/>
                  </a:cubicBezTo>
                  <a:lnTo>
                    <a:pt x="46587" y="593914"/>
                  </a:lnTo>
                  <a:cubicBezTo>
                    <a:pt x="20858" y="593914"/>
                    <a:pt x="0" y="573056"/>
                    <a:pt x="0" y="547327"/>
                  </a:cubicBezTo>
                  <a:lnTo>
                    <a:pt x="0" y="46587"/>
                  </a:lnTo>
                  <a:cubicBezTo>
                    <a:pt x="0" y="20858"/>
                    <a:pt x="20858" y="0"/>
                    <a:pt x="46587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984641" cy="56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040335">
            <a:off x="4761085" y="8775287"/>
            <a:ext cx="1589033" cy="448902"/>
          </a:xfrm>
          <a:custGeom>
            <a:avLst/>
            <a:gdLst/>
            <a:ahLst/>
            <a:cxnLst/>
            <a:rect r="r" b="b" t="t" l="l"/>
            <a:pathLst>
              <a:path h="448902" w="1589033">
                <a:moveTo>
                  <a:pt x="0" y="0"/>
                </a:moveTo>
                <a:lnTo>
                  <a:pt x="1589032" y="0"/>
                </a:lnTo>
                <a:lnTo>
                  <a:pt x="1589032" y="448902"/>
                </a:lnTo>
                <a:lnTo>
                  <a:pt x="0" y="44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40335">
            <a:off x="13776366" y="8775287"/>
            <a:ext cx="1589033" cy="448902"/>
          </a:xfrm>
          <a:custGeom>
            <a:avLst/>
            <a:gdLst/>
            <a:ahLst/>
            <a:cxnLst/>
            <a:rect r="r" b="b" t="t" l="l"/>
            <a:pathLst>
              <a:path h="448902" w="1589033">
                <a:moveTo>
                  <a:pt x="0" y="0"/>
                </a:moveTo>
                <a:lnTo>
                  <a:pt x="1589033" y="0"/>
                </a:lnTo>
                <a:lnTo>
                  <a:pt x="1589033" y="448902"/>
                </a:lnTo>
                <a:lnTo>
                  <a:pt x="0" y="44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294929">
            <a:off x="9332510" y="6221668"/>
            <a:ext cx="1708180" cy="610674"/>
          </a:xfrm>
          <a:custGeom>
            <a:avLst/>
            <a:gdLst/>
            <a:ahLst/>
            <a:cxnLst/>
            <a:rect r="r" b="b" t="t" l="l"/>
            <a:pathLst>
              <a:path h="610674" w="1708180">
                <a:moveTo>
                  <a:pt x="0" y="0"/>
                </a:moveTo>
                <a:lnTo>
                  <a:pt x="1708180" y="0"/>
                </a:lnTo>
                <a:lnTo>
                  <a:pt x="1708180" y="610674"/>
                </a:lnTo>
                <a:lnTo>
                  <a:pt x="0" y="61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034298" y="6147835"/>
            <a:ext cx="3555108" cy="183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spc="-246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Validate oncogene expression with TCGA/GTEx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0075" y="7548577"/>
            <a:ext cx="3597829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Simulate CRISPR silencing for upstream promoters.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3964" y="7704961"/>
            <a:ext cx="3338413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144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 promoter regions in DNA sequences.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031405" y="6287151"/>
            <a:ext cx="380099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Match them to known oncogenes using COSMIC.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2484" y="530540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9092" y="4286250"/>
            <a:ext cx="778981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4"/>
              </a:lnSpc>
            </a:pP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174" y="3610815"/>
            <a:ext cx="9543859" cy="5630624"/>
            <a:chOff x="0" y="0"/>
            <a:chExt cx="2513609" cy="1482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3609" cy="1482963"/>
            </a:xfrm>
            <a:custGeom>
              <a:avLst/>
              <a:gdLst/>
              <a:ahLst/>
              <a:cxnLst/>
              <a:rect r="r" b="b" t="t" l="l"/>
              <a:pathLst>
                <a:path h="1482963" w="2513609">
                  <a:moveTo>
                    <a:pt x="20280" y="0"/>
                  </a:moveTo>
                  <a:lnTo>
                    <a:pt x="2493329" y="0"/>
                  </a:lnTo>
                  <a:cubicBezTo>
                    <a:pt x="2504529" y="0"/>
                    <a:pt x="2513609" y="9080"/>
                    <a:pt x="2513609" y="20280"/>
                  </a:cubicBezTo>
                  <a:lnTo>
                    <a:pt x="2513609" y="1462683"/>
                  </a:lnTo>
                  <a:cubicBezTo>
                    <a:pt x="2513609" y="1473883"/>
                    <a:pt x="2504529" y="1482963"/>
                    <a:pt x="2493329" y="1482963"/>
                  </a:cubicBezTo>
                  <a:lnTo>
                    <a:pt x="20280" y="1482963"/>
                  </a:lnTo>
                  <a:cubicBezTo>
                    <a:pt x="9080" y="1482963"/>
                    <a:pt x="0" y="1473883"/>
                    <a:pt x="0" y="1462683"/>
                  </a:cubicBezTo>
                  <a:lnTo>
                    <a:pt x="0" y="20280"/>
                  </a:lnTo>
                  <a:cubicBezTo>
                    <a:pt x="0" y="9080"/>
                    <a:pt x="9080" y="0"/>
                    <a:pt x="20280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513609" cy="1463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9018" y="3610815"/>
            <a:ext cx="7843323" cy="5960124"/>
          </a:xfrm>
          <a:custGeom>
            <a:avLst/>
            <a:gdLst/>
            <a:ahLst/>
            <a:cxnLst/>
            <a:rect r="r" b="b" t="t" l="l"/>
            <a:pathLst>
              <a:path h="5960124" w="7843323">
                <a:moveTo>
                  <a:pt x="0" y="0"/>
                </a:moveTo>
                <a:lnTo>
                  <a:pt x="7843323" y="0"/>
                </a:lnTo>
                <a:lnTo>
                  <a:pt x="7843323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67366" y="438403"/>
            <a:ext cx="2382629" cy="2762468"/>
          </a:xfrm>
          <a:custGeom>
            <a:avLst/>
            <a:gdLst/>
            <a:ahLst/>
            <a:cxnLst/>
            <a:rect r="r" b="b" t="t" l="l"/>
            <a:pathLst>
              <a:path h="2762468" w="2382629">
                <a:moveTo>
                  <a:pt x="0" y="0"/>
                </a:moveTo>
                <a:lnTo>
                  <a:pt x="2382629" y="0"/>
                </a:lnTo>
                <a:lnTo>
                  <a:pt x="2382629" y="2762468"/>
                </a:lnTo>
                <a:lnTo>
                  <a:pt x="0" y="2762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0635" y="1171575"/>
            <a:ext cx="11234129" cy="99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8"/>
              </a:lnSpc>
            </a:pPr>
            <a:r>
              <a:rPr lang="en-US" sz="7486" spc="-576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Promoter Prediction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5710" y="4104852"/>
            <a:ext cx="7269935" cy="49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693" indent="-329347" lvl="1">
              <a:lnSpc>
                <a:spcPts val="3661"/>
              </a:lnSpc>
              <a:buFont typeface="Arial"/>
              <a:buChar char="•"/>
            </a:pPr>
            <a:r>
              <a:rPr lang="en-US" b="true" sz="3050" spc="-1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CNN + GRU-based neural network.</a:t>
            </a:r>
          </a:p>
          <a:p>
            <a:pPr algn="l">
              <a:lnSpc>
                <a:spcPts val="3661"/>
              </a:lnSpc>
            </a:pPr>
          </a:p>
          <a:p>
            <a:pPr algn="l" marL="658693" indent="-329347" lvl="1">
              <a:lnSpc>
                <a:spcPts val="3661"/>
              </a:lnSpc>
              <a:buFont typeface="Arial"/>
              <a:buChar char="•"/>
            </a:pPr>
            <a:r>
              <a:rPr lang="en-US" b="true" sz="3050" spc="-1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Trained on labeled promoter vs. non-promoter sequences.</a:t>
            </a:r>
          </a:p>
          <a:p>
            <a:pPr algn="l">
              <a:lnSpc>
                <a:spcPts val="3661"/>
              </a:lnSpc>
            </a:pPr>
          </a:p>
          <a:p>
            <a:pPr algn="l" marL="658693" indent="-329347" lvl="1">
              <a:lnSpc>
                <a:spcPts val="3661"/>
              </a:lnSpc>
              <a:buFont typeface="Arial"/>
              <a:buChar char="•"/>
            </a:pPr>
            <a:r>
              <a:rPr lang="en-US" b="true" sz="3050" spc="-1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Achieved over 86% validation and test accuracy.</a:t>
            </a:r>
          </a:p>
          <a:p>
            <a:pPr algn="l">
              <a:lnSpc>
                <a:spcPts val="3661"/>
              </a:lnSpc>
            </a:pPr>
          </a:p>
          <a:p>
            <a:pPr algn="l" marL="658693" indent="-329347" lvl="1">
              <a:lnSpc>
                <a:spcPts val="3661"/>
              </a:lnSpc>
              <a:buFont typeface="Arial"/>
              <a:buChar char="•"/>
            </a:pPr>
            <a:r>
              <a:rPr lang="en-US" b="true" sz="3050" spc="-1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Input: One-hot encoded DNA, Output: Promoter likelihood.</a:t>
            </a:r>
          </a:p>
          <a:p>
            <a:pPr algn="l">
              <a:lnSpc>
                <a:spcPts val="270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06872" y="9542364"/>
            <a:ext cx="234761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1"/>
              </a:lnSpc>
            </a:pPr>
            <a:r>
              <a:rPr lang="en-US" sz="2250" spc="-10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Summary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925" y="241155"/>
            <a:ext cx="15078191" cy="10045845"/>
          </a:xfrm>
          <a:custGeom>
            <a:avLst/>
            <a:gdLst/>
            <a:ahLst/>
            <a:cxnLst/>
            <a:rect r="r" b="b" t="t" l="l"/>
            <a:pathLst>
              <a:path h="10045845" w="15078191">
                <a:moveTo>
                  <a:pt x="0" y="0"/>
                </a:moveTo>
                <a:lnTo>
                  <a:pt x="15078191" y="0"/>
                </a:lnTo>
                <a:lnTo>
                  <a:pt x="15078191" y="10045845"/>
                </a:lnTo>
                <a:lnTo>
                  <a:pt x="0" y="1004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9699" y="594253"/>
            <a:ext cx="7240485" cy="2480074"/>
            <a:chOff x="0" y="0"/>
            <a:chExt cx="2513609" cy="860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3609" cy="860983"/>
            </a:xfrm>
            <a:custGeom>
              <a:avLst/>
              <a:gdLst/>
              <a:ahLst/>
              <a:cxnLst/>
              <a:rect r="r" b="b" t="t" l="l"/>
              <a:pathLst>
                <a:path h="860983" w="2513609">
                  <a:moveTo>
                    <a:pt x="26731" y="0"/>
                  </a:moveTo>
                  <a:lnTo>
                    <a:pt x="2486877" y="0"/>
                  </a:lnTo>
                  <a:cubicBezTo>
                    <a:pt x="2501641" y="0"/>
                    <a:pt x="2513609" y="11968"/>
                    <a:pt x="2513609" y="26731"/>
                  </a:cubicBezTo>
                  <a:lnTo>
                    <a:pt x="2513609" y="834252"/>
                  </a:lnTo>
                  <a:cubicBezTo>
                    <a:pt x="2513609" y="841341"/>
                    <a:pt x="2510792" y="848141"/>
                    <a:pt x="2505779" y="853154"/>
                  </a:cubicBezTo>
                  <a:cubicBezTo>
                    <a:pt x="2500766" y="858167"/>
                    <a:pt x="2493967" y="860983"/>
                    <a:pt x="2486877" y="860983"/>
                  </a:cubicBezTo>
                  <a:lnTo>
                    <a:pt x="26731" y="860983"/>
                  </a:lnTo>
                  <a:cubicBezTo>
                    <a:pt x="19642" y="860983"/>
                    <a:pt x="12843" y="858167"/>
                    <a:pt x="7829" y="853154"/>
                  </a:cubicBezTo>
                  <a:cubicBezTo>
                    <a:pt x="2816" y="848141"/>
                    <a:pt x="0" y="841341"/>
                    <a:pt x="0" y="834252"/>
                  </a:cubicBezTo>
                  <a:lnTo>
                    <a:pt x="0" y="26731"/>
                  </a:lnTo>
                  <a:cubicBezTo>
                    <a:pt x="0" y="19642"/>
                    <a:pt x="2816" y="12843"/>
                    <a:pt x="7829" y="7829"/>
                  </a:cubicBezTo>
                  <a:cubicBezTo>
                    <a:pt x="12843" y="2816"/>
                    <a:pt x="19642" y="0"/>
                    <a:pt x="2673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513609" cy="841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0635" y="3800049"/>
            <a:ext cx="5576045" cy="2309300"/>
            <a:chOff x="0" y="0"/>
            <a:chExt cx="2140453" cy="8864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0453" cy="886462"/>
            </a:xfrm>
            <a:custGeom>
              <a:avLst/>
              <a:gdLst/>
              <a:ahLst/>
              <a:cxnLst/>
              <a:rect r="r" b="b" t="t" l="l"/>
              <a:pathLst>
                <a:path h="886462" w="2140453">
                  <a:moveTo>
                    <a:pt x="34711" y="0"/>
                  </a:moveTo>
                  <a:lnTo>
                    <a:pt x="2105743" y="0"/>
                  </a:lnTo>
                  <a:cubicBezTo>
                    <a:pt x="2124913" y="0"/>
                    <a:pt x="2140453" y="15540"/>
                    <a:pt x="2140453" y="34711"/>
                  </a:cubicBezTo>
                  <a:lnTo>
                    <a:pt x="2140453" y="851751"/>
                  </a:lnTo>
                  <a:cubicBezTo>
                    <a:pt x="2140453" y="860957"/>
                    <a:pt x="2136797" y="869786"/>
                    <a:pt x="2130287" y="876295"/>
                  </a:cubicBezTo>
                  <a:cubicBezTo>
                    <a:pt x="2123778" y="882805"/>
                    <a:pt x="2114949" y="886462"/>
                    <a:pt x="2105743" y="886462"/>
                  </a:cubicBezTo>
                  <a:lnTo>
                    <a:pt x="34711" y="886462"/>
                  </a:lnTo>
                  <a:cubicBezTo>
                    <a:pt x="25505" y="886462"/>
                    <a:pt x="16676" y="882805"/>
                    <a:pt x="10167" y="876295"/>
                  </a:cubicBezTo>
                  <a:cubicBezTo>
                    <a:pt x="3657" y="869786"/>
                    <a:pt x="0" y="860957"/>
                    <a:pt x="0" y="851751"/>
                  </a:cubicBezTo>
                  <a:lnTo>
                    <a:pt x="0" y="34711"/>
                  </a:lnTo>
                  <a:cubicBezTo>
                    <a:pt x="0" y="25505"/>
                    <a:pt x="3657" y="16676"/>
                    <a:pt x="10167" y="10167"/>
                  </a:cubicBezTo>
                  <a:cubicBezTo>
                    <a:pt x="16676" y="3657"/>
                    <a:pt x="25505" y="0"/>
                    <a:pt x="3471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140453" cy="867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7191" y="6959385"/>
            <a:ext cx="4987980" cy="2919145"/>
            <a:chOff x="0" y="0"/>
            <a:chExt cx="1914715" cy="1120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4715" cy="1120560"/>
            </a:xfrm>
            <a:custGeom>
              <a:avLst/>
              <a:gdLst/>
              <a:ahLst/>
              <a:cxnLst/>
              <a:rect r="r" b="b" t="t" l="l"/>
              <a:pathLst>
                <a:path h="1120560" w="1914715">
                  <a:moveTo>
                    <a:pt x="38803" y="0"/>
                  </a:moveTo>
                  <a:lnTo>
                    <a:pt x="1875912" y="0"/>
                  </a:lnTo>
                  <a:cubicBezTo>
                    <a:pt x="1897343" y="0"/>
                    <a:pt x="1914715" y="17373"/>
                    <a:pt x="1914715" y="38803"/>
                  </a:cubicBezTo>
                  <a:lnTo>
                    <a:pt x="1914715" y="1081757"/>
                  </a:lnTo>
                  <a:cubicBezTo>
                    <a:pt x="1914715" y="1103188"/>
                    <a:pt x="1897343" y="1120560"/>
                    <a:pt x="1875912" y="1120560"/>
                  </a:cubicBezTo>
                  <a:lnTo>
                    <a:pt x="38803" y="1120560"/>
                  </a:lnTo>
                  <a:cubicBezTo>
                    <a:pt x="17373" y="1120560"/>
                    <a:pt x="0" y="1103188"/>
                    <a:pt x="0" y="1081757"/>
                  </a:cubicBezTo>
                  <a:lnTo>
                    <a:pt x="0" y="38803"/>
                  </a:lnTo>
                  <a:cubicBezTo>
                    <a:pt x="0" y="17373"/>
                    <a:pt x="17373" y="0"/>
                    <a:pt x="38803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914715" cy="110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82557" y="7020572"/>
            <a:ext cx="4987980" cy="2796772"/>
            <a:chOff x="0" y="0"/>
            <a:chExt cx="1914715" cy="1073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4715" cy="1073585"/>
            </a:xfrm>
            <a:custGeom>
              <a:avLst/>
              <a:gdLst/>
              <a:ahLst/>
              <a:cxnLst/>
              <a:rect r="r" b="b" t="t" l="l"/>
              <a:pathLst>
                <a:path h="1073585" w="1914715">
                  <a:moveTo>
                    <a:pt x="38803" y="0"/>
                  </a:moveTo>
                  <a:lnTo>
                    <a:pt x="1875912" y="0"/>
                  </a:lnTo>
                  <a:cubicBezTo>
                    <a:pt x="1897343" y="0"/>
                    <a:pt x="1914715" y="17373"/>
                    <a:pt x="1914715" y="38803"/>
                  </a:cubicBezTo>
                  <a:lnTo>
                    <a:pt x="1914715" y="1034782"/>
                  </a:lnTo>
                  <a:cubicBezTo>
                    <a:pt x="1914715" y="1056213"/>
                    <a:pt x="1897343" y="1073585"/>
                    <a:pt x="1875912" y="1073585"/>
                  </a:cubicBezTo>
                  <a:lnTo>
                    <a:pt x="38803" y="1073585"/>
                  </a:lnTo>
                  <a:cubicBezTo>
                    <a:pt x="17373" y="1073585"/>
                    <a:pt x="0" y="1056213"/>
                    <a:pt x="0" y="1034782"/>
                  </a:cubicBezTo>
                  <a:lnTo>
                    <a:pt x="0" y="38803"/>
                  </a:lnTo>
                  <a:cubicBezTo>
                    <a:pt x="0" y="17373"/>
                    <a:pt x="17373" y="0"/>
                    <a:pt x="38803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914715" cy="1054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61163" y="6898198"/>
            <a:ext cx="4987980" cy="2919145"/>
            <a:chOff x="0" y="0"/>
            <a:chExt cx="1914715" cy="1120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4715" cy="1120560"/>
            </a:xfrm>
            <a:custGeom>
              <a:avLst/>
              <a:gdLst/>
              <a:ahLst/>
              <a:cxnLst/>
              <a:rect r="r" b="b" t="t" l="l"/>
              <a:pathLst>
                <a:path h="1120560" w="1914715">
                  <a:moveTo>
                    <a:pt x="38803" y="0"/>
                  </a:moveTo>
                  <a:lnTo>
                    <a:pt x="1875912" y="0"/>
                  </a:lnTo>
                  <a:cubicBezTo>
                    <a:pt x="1897343" y="0"/>
                    <a:pt x="1914715" y="17373"/>
                    <a:pt x="1914715" y="38803"/>
                  </a:cubicBezTo>
                  <a:lnTo>
                    <a:pt x="1914715" y="1081757"/>
                  </a:lnTo>
                  <a:cubicBezTo>
                    <a:pt x="1914715" y="1103188"/>
                    <a:pt x="1897343" y="1120560"/>
                    <a:pt x="1875912" y="1120560"/>
                  </a:cubicBezTo>
                  <a:lnTo>
                    <a:pt x="38803" y="1120560"/>
                  </a:lnTo>
                  <a:cubicBezTo>
                    <a:pt x="17373" y="1120560"/>
                    <a:pt x="0" y="1103188"/>
                    <a:pt x="0" y="1081757"/>
                  </a:cubicBezTo>
                  <a:lnTo>
                    <a:pt x="0" y="38803"/>
                  </a:lnTo>
                  <a:cubicBezTo>
                    <a:pt x="0" y="17373"/>
                    <a:pt x="17373" y="0"/>
                    <a:pt x="38803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914715" cy="110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175358" y="6109349"/>
            <a:ext cx="25823" cy="85003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V="true">
            <a:off x="5695171" y="8418958"/>
            <a:ext cx="1208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1870538" y="8438008"/>
            <a:ext cx="12085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654372" y="3629413"/>
            <a:ext cx="7081103" cy="2722522"/>
          </a:xfrm>
          <a:custGeom>
            <a:avLst/>
            <a:gdLst/>
            <a:ahLst/>
            <a:cxnLst/>
            <a:rect r="r" b="b" t="t" l="l"/>
            <a:pathLst>
              <a:path h="2722522" w="7081103">
                <a:moveTo>
                  <a:pt x="0" y="0"/>
                </a:moveTo>
                <a:lnTo>
                  <a:pt x="7081103" y="0"/>
                </a:lnTo>
                <a:lnTo>
                  <a:pt x="7081103" y="2722522"/>
                </a:lnTo>
                <a:lnTo>
                  <a:pt x="0" y="2722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" t="-44141" r="0" b="-2954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73747" y="1236503"/>
            <a:ext cx="7575059" cy="183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8"/>
              </a:lnSpc>
            </a:pPr>
            <a:r>
              <a:rPr lang="en-US" sz="7486" spc="-576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CRISPR Silencing Simulation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03522" y="1798750"/>
            <a:ext cx="668645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1"/>
              </a:lnSpc>
            </a:pPr>
            <a:r>
              <a:rPr lang="en-US" sz="1901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simulate how CRISPR can be used to silence oncogenes by targeting their upstream promoter regions.</a:t>
            </a:r>
          </a:p>
          <a:p>
            <a:pPr algn="l">
              <a:lnSpc>
                <a:spcPts val="171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703522" y="1026919"/>
            <a:ext cx="233403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1" spc="-13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7191" y="4971624"/>
            <a:ext cx="49879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model identifies promoter regions with high confidence (&gt;0.5) located upstream of known oncogenes.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7191" y="4040057"/>
            <a:ext cx="530948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1" spc="-13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 Detect Promoter Sequences: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3747" y="8399908"/>
            <a:ext cx="472142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each predicted promoter, we extract 20 bp sequences that represent potential guide RNA (gRNA) targets.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3747" y="7199393"/>
            <a:ext cx="472142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1" spc="-13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Target Sites for CRISPR: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49113" y="8184505"/>
            <a:ext cx="428960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virtually "cut" these promoter regions using the CRISPR gRNAs, assuming loss of function will switch the oncogene OFF.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49113" y="7260580"/>
            <a:ext cx="47214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1" spc="-13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Simulate Gene Silencing: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27718" y="7909731"/>
            <a:ext cx="4721424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Table of gRNA targets with: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 name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Chromosome &amp; position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Predicted promoter probability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 spc="-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Simulated silencing outcome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327718" y="7138206"/>
            <a:ext cx="47214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sz="3001" spc="-135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2484" y="530540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56206" y="4286250"/>
            <a:ext cx="11775588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4"/>
              </a:lnSpc>
            </a:pP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Analysis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"/>
            <a:ext cx="18288000" cy="9052560"/>
          </a:xfrm>
          <a:custGeom>
            <a:avLst/>
            <a:gdLst/>
            <a:ahLst/>
            <a:cxnLst/>
            <a:rect r="r" b="b" t="t" l="l"/>
            <a:pathLst>
              <a:path h="9052560" w="18288000">
                <a:moveTo>
                  <a:pt x="0" y="0"/>
                </a:moveTo>
                <a:lnTo>
                  <a:pt x="18288000" y="0"/>
                </a:lnTo>
                <a:lnTo>
                  <a:pt x="18288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5790"/>
            <a:ext cx="18288000" cy="9075420"/>
          </a:xfrm>
          <a:custGeom>
            <a:avLst/>
            <a:gdLst/>
            <a:ahLst/>
            <a:cxnLst/>
            <a:rect r="r" b="b" t="t" l="l"/>
            <a:pathLst>
              <a:path h="9075420" w="18288000">
                <a:moveTo>
                  <a:pt x="0" y="0"/>
                </a:moveTo>
                <a:lnTo>
                  <a:pt x="18288000" y="0"/>
                </a:lnTo>
                <a:lnTo>
                  <a:pt x="18288000" y="9075420"/>
                </a:lnTo>
                <a:lnTo>
                  <a:pt x="0" y="90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72300"/>
            <a:ext cx="18288000" cy="3314700"/>
          </a:xfrm>
          <a:custGeom>
            <a:avLst/>
            <a:gdLst/>
            <a:ahLst/>
            <a:cxnLst/>
            <a:rect r="r" b="b" t="t" l="l"/>
            <a:pathLst>
              <a:path h="3314700" w="18288000">
                <a:moveTo>
                  <a:pt x="0" y="0"/>
                </a:moveTo>
                <a:lnTo>
                  <a:pt x="18288000" y="0"/>
                </a:lnTo>
                <a:lnTo>
                  <a:pt x="182880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4867" y="1441652"/>
            <a:ext cx="10618266" cy="4310910"/>
          </a:xfrm>
          <a:custGeom>
            <a:avLst/>
            <a:gdLst/>
            <a:ahLst/>
            <a:cxnLst/>
            <a:rect r="r" b="b" t="t" l="l"/>
            <a:pathLst>
              <a:path h="4310910" w="10618266">
                <a:moveTo>
                  <a:pt x="0" y="0"/>
                </a:moveTo>
                <a:lnTo>
                  <a:pt x="10618266" y="0"/>
                </a:lnTo>
                <a:lnTo>
                  <a:pt x="10618266" y="4310910"/>
                </a:lnTo>
                <a:lnTo>
                  <a:pt x="0" y="431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1481" y="781758"/>
            <a:ext cx="925708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</a:pPr>
            <a:r>
              <a:rPr lang="en-US" sz="2919" spc="-131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Promoters Oncogenes Mapping  Predictions sample</a:t>
            </a:r>
          </a:p>
          <a:p>
            <a:pPr algn="l">
              <a:lnSpc>
                <a:spcPts val="258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045479" y="6181725"/>
            <a:ext cx="676332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</a:pPr>
            <a:r>
              <a:rPr lang="en-US" sz="2919" spc="-131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Simulating CRISPR Silencing Results</a:t>
            </a:r>
          </a:p>
          <a:p>
            <a:pPr algn="l">
              <a:lnSpc>
                <a:spcPts val="258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89094" y="4877442"/>
            <a:ext cx="4706424" cy="1456307"/>
            <a:chOff x="0" y="0"/>
            <a:chExt cx="1239552" cy="383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33992" y="9076702"/>
            <a:ext cx="687009" cy="687009"/>
          </a:xfrm>
          <a:custGeom>
            <a:avLst/>
            <a:gdLst/>
            <a:ahLst/>
            <a:cxnLst/>
            <a:rect r="r" b="b" t="t" l="l"/>
            <a:pathLst>
              <a:path h="687009" w="687009">
                <a:moveTo>
                  <a:pt x="0" y="0"/>
                </a:moveTo>
                <a:lnTo>
                  <a:pt x="687010" y="0"/>
                </a:lnTo>
                <a:lnTo>
                  <a:pt x="687010" y="687010"/>
                </a:lnTo>
                <a:lnTo>
                  <a:pt x="0" y="68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46581" y="4877442"/>
            <a:ext cx="4706424" cy="1456307"/>
            <a:chOff x="0" y="0"/>
            <a:chExt cx="1239552" cy="383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4995" y="4875977"/>
            <a:ext cx="4706424" cy="1456307"/>
            <a:chOff x="0" y="0"/>
            <a:chExt cx="1239552" cy="383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4995" y="7328587"/>
            <a:ext cx="4706424" cy="1456307"/>
            <a:chOff x="0" y="0"/>
            <a:chExt cx="1239552" cy="3835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90788" y="7328587"/>
            <a:ext cx="4706424" cy="1456307"/>
            <a:chOff x="0" y="0"/>
            <a:chExt cx="1239552" cy="3835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46581" y="7328587"/>
            <a:ext cx="4706424" cy="1456307"/>
            <a:chOff x="0" y="0"/>
            <a:chExt cx="1239552" cy="3835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9552" cy="383554"/>
            </a:xfrm>
            <a:custGeom>
              <a:avLst/>
              <a:gdLst/>
              <a:ahLst/>
              <a:cxnLst/>
              <a:rect r="r" b="b" t="t" l="l"/>
              <a:pathLst>
                <a:path h="383554" w="1239552">
                  <a:moveTo>
                    <a:pt x="41124" y="0"/>
                  </a:moveTo>
                  <a:lnTo>
                    <a:pt x="1198428" y="0"/>
                  </a:lnTo>
                  <a:cubicBezTo>
                    <a:pt x="1221140" y="0"/>
                    <a:pt x="1239552" y="18412"/>
                    <a:pt x="1239552" y="41124"/>
                  </a:cubicBezTo>
                  <a:lnTo>
                    <a:pt x="1239552" y="342430"/>
                  </a:lnTo>
                  <a:cubicBezTo>
                    <a:pt x="1239552" y="353337"/>
                    <a:pt x="1235219" y="363797"/>
                    <a:pt x="1227507" y="371509"/>
                  </a:cubicBezTo>
                  <a:cubicBezTo>
                    <a:pt x="1219795" y="379221"/>
                    <a:pt x="1209335" y="383554"/>
                    <a:pt x="1198428" y="383554"/>
                  </a:cubicBezTo>
                  <a:lnTo>
                    <a:pt x="41124" y="383554"/>
                  </a:lnTo>
                  <a:cubicBezTo>
                    <a:pt x="30217" y="383554"/>
                    <a:pt x="19757" y="379221"/>
                    <a:pt x="12045" y="371509"/>
                  </a:cubicBezTo>
                  <a:cubicBezTo>
                    <a:pt x="4333" y="363797"/>
                    <a:pt x="0" y="353337"/>
                    <a:pt x="0" y="342430"/>
                  </a:cubicBezTo>
                  <a:lnTo>
                    <a:pt x="0" y="41124"/>
                  </a:lnTo>
                  <a:cubicBezTo>
                    <a:pt x="0" y="30217"/>
                    <a:pt x="4333" y="19757"/>
                    <a:pt x="12045" y="12045"/>
                  </a:cubicBezTo>
                  <a:cubicBezTo>
                    <a:pt x="19757" y="4333"/>
                    <a:pt x="30217" y="0"/>
                    <a:pt x="4112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239552" cy="36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66265" y="46736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03764" y="958156"/>
            <a:ext cx="6680472" cy="237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10400" spc="-800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375635" y="5308856"/>
            <a:ext cx="365547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4"/>
              </a:lnSpc>
              <a:spcBef>
                <a:spcPct val="0"/>
              </a:spcBef>
            </a:pPr>
            <a:r>
              <a:rPr lang="en-US" b="true" sz="3412" spc="-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72566" y="5342217"/>
            <a:ext cx="265445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4"/>
              </a:lnSpc>
              <a:spcBef>
                <a:spcPct val="0"/>
              </a:spcBef>
            </a:pPr>
            <a:r>
              <a:rPr lang="en-US" b="true" sz="3412" spc="-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16116" y="5342217"/>
            <a:ext cx="280554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b="true" sz="3412" spc="-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60452" y="7761466"/>
            <a:ext cx="398619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4"/>
              </a:lnSpc>
              <a:spcBef>
                <a:spcPct val="0"/>
              </a:spcBef>
            </a:pPr>
            <a:r>
              <a:rPr lang="en-US" b="true" sz="3412" spc="-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10440" y="7761466"/>
            <a:ext cx="246373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4"/>
              </a:lnSpc>
              <a:spcBef>
                <a:spcPct val="0"/>
              </a:spcBef>
            </a:pPr>
            <a:r>
              <a:rPr lang="en-US" b="true" sz="3412" spc="-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72566" y="7761466"/>
            <a:ext cx="265445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94"/>
              </a:lnSpc>
              <a:spcBef>
                <a:spcPct val="0"/>
              </a:spcBef>
            </a:pPr>
            <a:r>
              <a:rPr lang="en-US" b="true" sz="3412" spc="-6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2484" y="530540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974" y="4448157"/>
            <a:ext cx="8598052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4"/>
              </a:lnSpc>
            </a:pP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4453" y="3418198"/>
            <a:ext cx="11661289" cy="547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Build on our Foundational Step in Cancer Gene Cerapy</a:t>
            </a:r>
          </a:p>
          <a:p>
            <a:pPr algn="l">
              <a:lnSpc>
                <a:spcPts val="3706"/>
              </a:lnSpc>
            </a:pPr>
          </a:p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Extend to tissue-specific promoters.</a:t>
            </a:r>
          </a:p>
          <a:p>
            <a:pPr algn="l">
              <a:lnSpc>
                <a:spcPts val="3706"/>
              </a:lnSpc>
            </a:pPr>
          </a:p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 enhancer prediction.</a:t>
            </a:r>
          </a:p>
          <a:p>
            <a:pPr algn="l">
              <a:lnSpc>
                <a:spcPts val="3706"/>
              </a:lnSpc>
            </a:pPr>
          </a:p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 to transcriptomics and methylation data.</a:t>
            </a:r>
          </a:p>
          <a:p>
            <a:pPr algn="l">
              <a:lnSpc>
                <a:spcPts val="3706"/>
              </a:lnSpc>
            </a:pPr>
          </a:p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clinical validation.</a:t>
            </a:r>
          </a:p>
          <a:p>
            <a:pPr algn="l">
              <a:lnSpc>
                <a:spcPts val="3706"/>
              </a:lnSpc>
            </a:pPr>
          </a:p>
          <a:p>
            <a:pPr algn="l" marL="666943" indent="-333472" lvl="1">
              <a:lnSpc>
                <a:spcPts val="3706"/>
              </a:lnSpc>
              <a:buFont typeface="Arial"/>
              <a:buChar char="•"/>
            </a:pPr>
            <a:r>
              <a:rPr lang="en-US" b="true" sz="3089" spc="-1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Integrates with gene expression validation.</a:t>
            </a:r>
          </a:p>
          <a:p>
            <a:pPr algn="l">
              <a:lnSpc>
                <a:spcPts val="273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28053" y="1028700"/>
            <a:ext cx="3531247" cy="4114800"/>
          </a:xfrm>
          <a:custGeom>
            <a:avLst/>
            <a:gdLst/>
            <a:ahLst/>
            <a:cxnLst/>
            <a:rect r="r" b="b" t="t" l="l"/>
            <a:pathLst>
              <a:path h="4114800" w="3531247">
                <a:moveTo>
                  <a:pt x="0" y="0"/>
                </a:moveTo>
                <a:lnTo>
                  <a:pt x="3531247" y="0"/>
                </a:lnTo>
                <a:lnTo>
                  <a:pt x="3531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71575"/>
            <a:ext cx="5418822" cy="99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8"/>
              </a:lnSpc>
            </a:pPr>
            <a:r>
              <a:rPr lang="en-US" sz="7486" spc="-576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55252"/>
            <a:ext cx="16230600" cy="3976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7367"/>
            <a:ext cx="3667537" cy="3667537"/>
          </a:xfrm>
          <a:custGeom>
            <a:avLst/>
            <a:gdLst/>
            <a:ahLst/>
            <a:cxnLst/>
            <a:rect r="r" b="b" t="t" l="l"/>
            <a:pathLst>
              <a:path h="3667537" w="3667537">
                <a:moveTo>
                  <a:pt x="0" y="0"/>
                </a:moveTo>
                <a:lnTo>
                  <a:pt x="3667537" y="0"/>
                </a:lnTo>
                <a:lnTo>
                  <a:pt x="3667537" y="3667537"/>
                </a:lnTo>
                <a:lnTo>
                  <a:pt x="0" y="3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2484" y="5305407"/>
            <a:ext cx="2921508" cy="4114800"/>
          </a:xfrm>
          <a:custGeom>
            <a:avLst/>
            <a:gdLst/>
            <a:ahLst/>
            <a:cxnLst/>
            <a:rect r="r" b="b" t="t" l="l"/>
            <a:pathLst>
              <a:path h="4114800" w="2921508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0663" y="4286250"/>
            <a:ext cx="785515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4"/>
              </a:lnSpc>
            </a:pPr>
            <a:r>
              <a:rPr lang="en-US" b="true" sz="10011" spc="-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056" y="3606013"/>
            <a:ext cx="8240617" cy="5843971"/>
          </a:xfrm>
          <a:custGeom>
            <a:avLst/>
            <a:gdLst/>
            <a:ahLst/>
            <a:cxnLst/>
            <a:rect r="r" b="b" t="t" l="l"/>
            <a:pathLst>
              <a:path h="5843971" w="8240617">
                <a:moveTo>
                  <a:pt x="0" y="0"/>
                </a:moveTo>
                <a:lnTo>
                  <a:pt x="8240617" y="0"/>
                </a:lnTo>
                <a:lnTo>
                  <a:pt x="8240617" y="5843971"/>
                </a:lnTo>
                <a:lnTo>
                  <a:pt x="0" y="584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240" y="397562"/>
            <a:ext cx="13184092" cy="223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9060" spc="-697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 Twins for Personalized Medicine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88202" y="4200556"/>
            <a:ext cx="8263230" cy="1733185"/>
            <a:chOff x="0" y="0"/>
            <a:chExt cx="2176324" cy="456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6324" cy="456477"/>
            </a:xfrm>
            <a:custGeom>
              <a:avLst/>
              <a:gdLst/>
              <a:ahLst/>
              <a:cxnLst/>
              <a:rect r="r" b="b" t="t" l="l"/>
              <a:pathLst>
                <a:path h="456477" w="2176324">
                  <a:moveTo>
                    <a:pt x="23423" y="0"/>
                  </a:moveTo>
                  <a:lnTo>
                    <a:pt x="2152901" y="0"/>
                  </a:lnTo>
                  <a:cubicBezTo>
                    <a:pt x="2159113" y="0"/>
                    <a:pt x="2165071" y="2468"/>
                    <a:pt x="2169464" y="6860"/>
                  </a:cubicBezTo>
                  <a:cubicBezTo>
                    <a:pt x="2173856" y="11253"/>
                    <a:pt x="2176324" y="17211"/>
                    <a:pt x="2176324" y="23423"/>
                  </a:cubicBezTo>
                  <a:lnTo>
                    <a:pt x="2176324" y="433054"/>
                  </a:lnTo>
                  <a:cubicBezTo>
                    <a:pt x="2176324" y="445990"/>
                    <a:pt x="2165837" y="456477"/>
                    <a:pt x="2152901" y="456477"/>
                  </a:cubicBezTo>
                  <a:lnTo>
                    <a:pt x="23423" y="456477"/>
                  </a:lnTo>
                  <a:cubicBezTo>
                    <a:pt x="10487" y="456477"/>
                    <a:pt x="0" y="445990"/>
                    <a:pt x="0" y="433054"/>
                  </a:cubicBezTo>
                  <a:lnTo>
                    <a:pt x="0" y="23423"/>
                  </a:lnTo>
                  <a:cubicBezTo>
                    <a:pt x="0" y="10487"/>
                    <a:pt x="10487" y="0"/>
                    <a:pt x="23423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176324" cy="437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09809" y="4619594"/>
            <a:ext cx="752184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b="true" sz="3012" spc="-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Digital Twin is a virtual replica of a biological system.</a:t>
            </a:r>
          </a:p>
          <a:p>
            <a:pPr algn="l">
              <a:lnSpc>
                <a:spcPts val="409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488202" y="6336315"/>
            <a:ext cx="8235579" cy="2457325"/>
            <a:chOff x="0" y="0"/>
            <a:chExt cx="2169041" cy="6471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9041" cy="647197"/>
            </a:xfrm>
            <a:custGeom>
              <a:avLst/>
              <a:gdLst/>
              <a:ahLst/>
              <a:cxnLst/>
              <a:rect r="r" b="b" t="t" l="l"/>
              <a:pathLst>
                <a:path h="647197" w="2169041">
                  <a:moveTo>
                    <a:pt x="23501" y="0"/>
                  </a:moveTo>
                  <a:lnTo>
                    <a:pt x="2145540" y="0"/>
                  </a:lnTo>
                  <a:cubicBezTo>
                    <a:pt x="2158519" y="0"/>
                    <a:pt x="2169041" y="10522"/>
                    <a:pt x="2169041" y="23501"/>
                  </a:cubicBezTo>
                  <a:lnTo>
                    <a:pt x="2169041" y="623695"/>
                  </a:lnTo>
                  <a:cubicBezTo>
                    <a:pt x="2169041" y="629928"/>
                    <a:pt x="2166565" y="635906"/>
                    <a:pt x="2162158" y="640313"/>
                  </a:cubicBezTo>
                  <a:cubicBezTo>
                    <a:pt x="2157751" y="644721"/>
                    <a:pt x="2151773" y="647197"/>
                    <a:pt x="2145540" y="647197"/>
                  </a:cubicBezTo>
                  <a:lnTo>
                    <a:pt x="23501" y="647197"/>
                  </a:lnTo>
                  <a:cubicBezTo>
                    <a:pt x="17268" y="647197"/>
                    <a:pt x="11291" y="644721"/>
                    <a:pt x="6883" y="640313"/>
                  </a:cubicBezTo>
                  <a:cubicBezTo>
                    <a:pt x="2476" y="635906"/>
                    <a:pt x="0" y="629928"/>
                    <a:pt x="0" y="623695"/>
                  </a:cubicBezTo>
                  <a:lnTo>
                    <a:pt x="0" y="23501"/>
                  </a:lnTo>
                  <a:cubicBezTo>
                    <a:pt x="0" y="17268"/>
                    <a:pt x="2476" y="11291"/>
                    <a:pt x="6883" y="6883"/>
                  </a:cubicBezTo>
                  <a:cubicBezTo>
                    <a:pt x="11291" y="2476"/>
                    <a:pt x="17268" y="0"/>
                    <a:pt x="2350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169041" cy="628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82158" y="6803040"/>
            <a:ext cx="7521840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b="true" sz="3012" spc="-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our project, the model simulates promoter activity and gene expression response.</a:t>
            </a:r>
          </a:p>
          <a:p>
            <a:pPr algn="l">
              <a:lnSpc>
                <a:spcPts val="409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056" y="3606013"/>
            <a:ext cx="8240617" cy="5843971"/>
          </a:xfrm>
          <a:custGeom>
            <a:avLst/>
            <a:gdLst/>
            <a:ahLst/>
            <a:cxnLst/>
            <a:rect r="r" b="b" t="t" l="l"/>
            <a:pathLst>
              <a:path h="5843971" w="8240617">
                <a:moveTo>
                  <a:pt x="0" y="0"/>
                </a:moveTo>
                <a:lnTo>
                  <a:pt x="8240617" y="0"/>
                </a:lnTo>
                <a:lnTo>
                  <a:pt x="8240617" y="5843971"/>
                </a:lnTo>
                <a:lnTo>
                  <a:pt x="0" y="584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240" y="397562"/>
            <a:ext cx="13184092" cy="223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9060" spc="-697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 Twins for Personalized Medicine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13717" y="3199539"/>
            <a:ext cx="8263230" cy="1733185"/>
            <a:chOff x="0" y="0"/>
            <a:chExt cx="2176324" cy="456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6324" cy="456477"/>
            </a:xfrm>
            <a:custGeom>
              <a:avLst/>
              <a:gdLst/>
              <a:ahLst/>
              <a:cxnLst/>
              <a:rect r="r" b="b" t="t" l="l"/>
              <a:pathLst>
                <a:path h="456477" w="2176324">
                  <a:moveTo>
                    <a:pt x="23423" y="0"/>
                  </a:moveTo>
                  <a:lnTo>
                    <a:pt x="2152901" y="0"/>
                  </a:lnTo>
                  <a:cubicBezTo>
                    <a:pt x="2159113" y="0"/>
                    <a:pt x="2165071" y="2468"/>
                    <a:pt x="2169464" y="6860"/>
                  </a:cubicBezTo>
                  <a:cubicBezTo>
                    <a:pt x="2173856" y="11253"/>
                    <a:pt x="2176324" y="17211"/>
                    <a:pt x="2176324" y="23423"/>
                  </a:cubicBezTo>
                  <a:lnTo>
                    <a:pt x="2176324" y="433054"/>
                  </a:lnTo>
                  <a:cubicBezTo>
                    <a:pt x="2176324" y="445990"/>
                    <a:pt x="2165837" y="456477"/>
                    <a:pt x="2152901" y="456477"/>
                  </a:cubicBezTo>
                  <a:lnTo>
                    <a:pt x="23423" y="456477"/>
                  </a:lnTo>
                  <a:cubicBezTo>
                    <a:pt x="10487" y="456477"/>
                    <a:pt x="0" y="445990"/>
                    <a:pt x="0" y="433054"/>
                  </a:cubicBezTo>
                  <a:lnTo>
                    <a:pt x="0" y="23423"/>
                  </a:lnTo>
                  <a:cubicBezTo>
                    <a:pt x="0" y="10487"/>
                    <a:pt x="10487" y="0"/>
                    <a:pt x="23423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176324" cy="437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984412" y="3414614"/>
            <a:ext cx="752184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b="true" sz="3012" spc="-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create a digital simulation of gene regulation and predict CRISPR response.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13717" y="5143500"/>
            <a:ext cx="8235579" cy="1830209"/>
            <a:chOff x="0" y="0"/>
            <a:chExt cx="2169041" cy="4820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9041" cy="482030"/>
            </a:xfrm>
            <a:custGeom>
              <a:avLst/>
              <a:gdLst/>
              <a:ahLst/>
              <a:cxnLst/>
              <a:rect r="r" b="b" t="t" l="l"/>
              <a:pathLst>
                <a:path h="482030" w="2169041">
                  <a:moveTo>
                    <a:pt x="23501" y="0"/>
                  </a:moveTo>
                  <a:lnTo>
                    <a:pt x="2145540" y="0"/>
                  </a:lnTo>
                  <a:cubicBezTo>
                    <a:pt x="2158519" y="0"/>
                    <a:pt x="2169041" y="10522"/>
                    <a:pt x="2169041" y="23501"/>
                  </a:cubicBezTo>
                  <a:lnTo>
                    <a:pt x="2169041" y="458529"/>
                  </a:lnTo>
                  <a:cubicBezTo>
                    <a:pt x="2169041" y="464762"/>
                    <a:pt x="2166565" y="470740"/>
                    <a:pt x="2162158" y="475147"/>
                  </a:cubicBezTo>
                  <a:cubicBezTo>
                    <a:pt x="2157751" y="479554"/>
                    <a:pt x="2151773" y="482030"/>
                    <a:pt x="2145540" y="482030"/>
                  </a:cubicBezTo>
                  <a:lnTo>
                    <a:pt x="23501" y="482030"/>
                  </a:lnTo>
                  <a:cubicBezTo>
                    <a:pt x="10522" y="482030"/>
                    <a:pt x="0" y="471509"/>
                    <a:pt x="0" y="458529"/>
                  </a:cubicBezTo>
                  <a:lnTo>
                    <a:pt x="0" y="23501"/>
                  </a:lnTo>
                  <a:cubicBezTo>
                    <a:pt x="0" y="17268"/>
                    <a:pt x="2476" y="11291"/>
                    <a:pt x="6883" y="6883"/>
                  </a:cubicBezTo>
                  <a:cubicBezTo>
                    <a:pt x="11291" y="2476"/>
                    <a:pt x="17268" y="0"/>
                    <a:pt x="2350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169041" cy="4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70587" y="5466124"/>
            <a:ext cx="752184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b="true" sz="3012" spc="-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This enables precision targeting and virtual testing before real-world trials.</a:t>
            </a:r>
          </a:p>
          <a:p>
            <a:pPr algn="l">
              <a:lnSpc>
                <a:spcPts val="4094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9641368" y="7286625"/>
            <a:ext cx="8235579" cy="1830209"/>
            <a:chOff x="0" y="0"/>
            <a:chExt cx="2169041" cy="482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9041" cy="482030"/>
            </a:xfrm>
            <a:custGeom>
              <a:avLst/>
              <a:gdLst/>
              <a:ahLst/>
              <a:cxnLst/>
              <a:rect r="r" b="b" t="t" l="l"/>
              <a:pathLst>
                <a:path h="482030" w="2169041">
                  <a:moveTo>
                    <a:pt x="23501" y="0"/>
                  </a:moveTo>
                  <a:lnTo>
                    <a:pt x="2145540" y="0"/>
                  </a:lnTo>
                  <a:cubicBezTo>
                    <a:pt x="2158519" y="0"/>
                    <a:pt x="2169041" y="10522"/>
                    <a:pt x="2169041" y="23501"/>
                  </a:cubicBezTo>
                  <a:lnTo>
                    <a:pt x="2169041" y="458529"/>
                  </a:lnTo>
                  <a:cubicBezTo>
                    <a:pt x="2169041" y="464762"/>
                    <a:pt x="2166565" y="470740"/>
                    <a:pt x="2162158" y="475147"/>
                  </a:cubicBezTo>
                  <a:cubicBezTo>
                    <a:pt x="2157751" y="479554"/>
                    <a:pt x="2151773" y="482030"/>
                    <a:pt x="2145540" y="482030"/>
                  </a:cubicBezTo>
                  <a:lnTo>
                    <a:pt x="23501" y="482030"/>
                  </a:lnTo>
                  <a:cubicBezTo>
                    <a:pt x="10522" y="482030"/>
                    <a:pt x="0" y="471509"/>
                    <a:pt x="0" y="458529"/>
                  </a:cubicBezTo>
                  <a:lnTo>
                    <a:pt x="0" y="23501"/>
                  </a:lnTo>
                  <a:cubicBezTo>
                    <a:pt x="0" y="17268"/>
                    <a:pt x="2476" y="11291"/>
                    <a:pt x="6883" y="6883"/>
                  </a:cubicBezTo>
                  <a:cubicBezTo>
                    <a:pt x="11291" y="2476"/>
                    <a:pt x="17268" y="0"/>
                    <a:pt x="23501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2169041" cy="4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70587" y="7611884"/>
            <a:ext cx="752184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b="true" sz="3012" spc="-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Lays the foundation for AI-guided cancer therapy personalization.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3637" y="4980945"/>
            <a:ext cx="7699561" cy="4674881"/>
            <a:chOff x="0" y="0"/>
            <a:chExt cx="2027868" cy="123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7868" cy="1231244"/>
            </a:xfrm>
            <a:custGeom>
              <a:avLst/>
              <a:gdLst/>
              <a:ahLst/>
              <a:cxnLst/>
              <a:rect r="r" b="b" t="t" l="l"/>
              <a:pathLst>
                <a:path h="1231244" w="2027868">
                  <a:moveTo>
                    <a:pt x="25138" y="0"/>
                  </a:moveTo>
                  <a:lnTo>
                    <a:pt x="2002730" y="0"/>
                  </a:lnTo>
                  <a:cubicBezTo>
                    <a:pt x="2009397" y="0"/>
                    <a:pt x="2015791" y="2648"/>
                    <a:pt x="2020505" y="7363"/>
                  </a:cubicBezTo>
                  <a:cubicBezTo>
                    <a:pt x="2025219" y="12077"/>
                    <a:pt x="2027868" y="18471"/>
                    <a:pt x="2027868" y="25138"/>
                  </a:cubicBezTo>
                  <a:lnTo>
                    <a:pt x="2027868" y="1206107"/>
                  </a:lnTo>
                  <a:cubicBezTo>
                    <a:pt x="2027868" y="1212774"/>
                    <a:pt x="2025219" y="1219168"/>
                    <a:pt x="2020505" y="1223882"/>
                  </a:cubicBezTo>
                  <a:cubicBezTo>
                    <a:pt x="2015791" y="1228596"/>
                    <a:pt x="2009397" y="1231244"/>
                    <a:pt x="2002730" y="1231244"/>
                  </a:cubicBezTo>
                  <a:lnTo>
                    <a:pt x="25138" y="1231244"/>
                  </a:lnTo>
                  <a:cubicBezTo>
                    <a:pt x="18471" y="1231244"/>
                    <a:pt x="12077" y="1228596"/>
                    <a:pt x="7363" y="1223882"/>
                  </a:cubicBezTo>
                  <a:cubicBezTo>
                    <a:pt x="2648" y="1219168"/>
                    <a:pt x="0" y="1212774"/>
                    <a:pt x="0" y="1206107"/>
                  </a:cubicBezTo>
                  <a:lnTo>
                    <a:pt x="0" y="25138"/>
                  </a:lnTo>
                  <a:cubicBezTo>
                    <a:pt x="0" y="18471"/>
                    <a:pt x="2648" y="12077"/>
                    <a:pt x="7363" y="7363"/>
                  </a:cubicBezTo>
                  <a:cubicBezTo>
                    <a:pt x="12077" y="2648"/>
                    <a:pt x="18471" y="0"/>
                    <a:pt x="25138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027868" cy="1202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809585"/>
            <a:ext cx="8558265" cy="5017601"/>
            <a:chOff x="0" y="0"/>
            <a:chExt cx="2254029" cy="1321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4029" cy="1321508"/>
            </a:xfrm>
            <a:custGeom>
              <a:avLst/>
              <a:gdLst/>
              <a:ahLst/>
              <a:cxnLst/>
              <a:rect r="r" b="b" t="t" l="l"/>
              <a:pathLst>
                <a:path h="1321508" w="2254029">
                  <a:moveTo>
                    <a:pt x="22615" y="0"/>
                  </a:moveTo>
                  <a:lnTo>
                    <a:pt x="2231413" y="0"/>
                  </a:lnTo>
                  <a:cubicBezTo>
                    <a:pt x="2243904" y="0"/>
                    <a:pt x="2254029" y="10125"/>
                    <a:pt x="2254029" y="22615"/>
                  </a:cubicBezTo>
                  <a:lnTo>
                    <a:pt x="2254029" y="1298893"/>
                  </a:lnTo>
                  <a:cubicBezTo>
                    <a:pt x="2254029" y="1304891"/>
                    <a:pt x="2251646" y="1310643"/>
                    <a:pt x="2247405" y="1314884"/>
                  </a:cubicBezTo>
                  <a:cubicBezTo>
                    <a:pt x="2243164" y="1319125"/>
                    <a:pt x="2237411" y="1321508"/>
                    <a:pt x="2231413" y="1321508"/>
                  </a:cubicBezTo>
                  <a:lnTo>
                    <a:pt x="22615" y="1321508"/>
                  </a:lnTo>
                  <a:cubicBezTo>
                    <a:pt x="10125" y="1321508"/>
                    <a:pt x="0" y="1311383"/>
                    <a:pt x="0" y="1298893"/>
                  </a:cubicBezTo>
                  <a:lnTo>
                    <a:pt x="0" y="22615"/>
                  </a:lnTo>
                  <a:cubicBezTo>
                    <a:pt x="0" y="16617"/>
                    <a:pt x="2383" y="10865"/>
                    <a:pt x="6624" y="6624"/>
                  </a:cubicBezTo>
                  <a:cubicBezTo>
                    <a:pt x="10865" y="2383"/>
                    <a:pt x="16617" y="0"/>
                    <a:pt x="22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2254029" cy="1292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39261" y="4988147"/>
            <a:ext cx="8367743" cy="4839038"/>
          </a:xfrm>
          <a:custGeom>
            <a:avLst/>
            <a:gdLst/>
            <a:ahLst/>
            <a:cxnLst/>
            <a:rect r="r" b="b" t="t" l="l"/>
            <a:pathLst>
              <a:path h="4839038" w="8367743">
                <a:moveTo>
                  <a:pt x="0" y="0"/>
                </a:moveTo>
                <a:lnTo>
                  <a:pt x="8367743" y="0"/>
                </a:lnTo>
                <a:lnTo>
                  <a:pt x="8367743" y="4839039"/>
                </a:lnTo>
                <a:lnTo>
                  <a:pt x="0" y="483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1953" y="637996"/>
            <a:ext cx="13208725" cy="200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4"/>
              </a:lnSpc>
            </a:pPr>
            <a:r>
              <a:rPr lang="en-US" sz="8148" spc="-627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The Challenge in Cancer Treatment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6987" y="2623739"/>
            <a:ext cx="774738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450" spc="-110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“Cancer often begins when the wrong genes are switched ON — at the wrong place and time.”</a:t>
            </a:r>
          </a:p>
          <a:p>
            <a:pPr algn="l">
              <a:lnSpc>
                <a:spcPts val="2941"/>
              </a:lnSpc>
            </a:pPr>
            <a:r>
              <a:rPr lang="en-US" sz="2450" spc="-110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 Our mission: detect the switches (promoters) before things go wrong.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741" y="5169169"/>
            <a:ext cx="50272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b="true" sz="3199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 Activation Matters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718" y="5978794"/>
            <a:ext cx="7393399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Genes = Thousands of Instructions</a:t>
            </a:r>
          </a:p>
          <a:p>
            <a:pPr algn="l">
              <a:lnSpc>
                <a:spcPts val="3119"/>
              </a:lnSpc>
            </a:pP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should be ON (doing their job)</a:t>
            </a:r>
          </a:p>
          <a:p>
            <a:pPr algn="l">
              <a:lnSpc>
                <a:spcPts val="3119"/>
              </a:lnSpc>
            </a:pP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should stay OFF (silent watchers)</a:t>
            </a:r>
          </a:p>
          <a:p>
            <a:pPr algn="l">
              <a:lnSpc>
                <a:spcPts val="3119"/>
              </a:lnSpc>
            </a:pP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Promoters control that switch</a:t>
            </a:r>
          </a:p>
          <a:p>
            <a:pPr algn="l">
              <a:lnSpc>
                <a:spcPts val="2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467" y="646818"/>
            <a:ext cx="13208725" cy="20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4"/>
              </a:lnSpc>
            </a:pPr>
            <a:r>
              <a:rPr lang="en-US" sz="8148" spc="-627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The Challenge in Cancer Treatment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3005" y="3853962"/>
            <a:ext cx="9919626" cy="5150633"/>
            <a:chOff x="0" y="0"/>
            <a:chExt cx="1741543" cy="904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1543" cy="904273"/>
            </a:xfrm>
            <a:custGeom>
              <a:avLst/>
              <a:gdLst/>
              <a:ahLst/>
              <a:cxnLst/>
              <a:rect r="r" b="b" t="t" l="l"/>
              <a:pathLst>
                <a:path h="904273" w="1741543">
                  <a:moveTo>
                    <a:pt x="19512" y="0"/>
                  </a:moveTo>
                  <a:lnTo>
                    <a:pt x="1722032" y="0"/>
                  </a:lnTo>
                  <a:cubicBezTo>
                    <a:pt x="1732807" y="0"/>
                    <a:pt x="1741543" y="8736"/>
                    <a:pt x="1741543" y="19512"/>
                  </a:cubicBezTo>
                  <a:lnTo>
                    <a:pt x="1741543" y="884761"/>
                  </a:lnTo>
                  <a:cubicBezTo>
                    <a:pt x="1741543" y="889936"/>
                    <a:pt x="1739487" y="894899"/>
                    <a:pt x="1735828" y="898558"/>
                  </a:cubicBezTo>
                  <a:cubicBezTo>
                    <a:pt x="1732169" y="902217"/>
                    <a:pt x="1727206" y="904273"/>
                    <a:pt x="1722032" y="904273"/>
                  </a:cubicBezTo>
                  <a:lnTo>
                    <a:pt x="19512" y="904273"/>
                  </a:lnTo>
                  <a:cubicBezTo>
                    <a:pt x="14337" y="904273"/>
                    <a:pt x="9374" y="902217"/>
                    <a:pt x="5715" y="898558"/>
                  </a:cubicBezTo>
                  <a:cubicBezTo>
                    <a:pt x="2056" y="894899"/>
                    <a:pt x="0" y="889936"/>
                    <a:pt x="0" y="884761"/>
                  </a:cubicBezTo>
                  <a:lnTo>
                    <a:pt x="0" y="19512"/>
                  </a:lnTo>
                  <a:cubicBezTo>
                    <a:pt x="0" y="14337"/>
                    <a:pt x="2056" y="9374"/>
                    <a:pt x="5715" y="5715"/>
                  </a:cubicBezTo>
                  <a:cubicBezTo>
                    <a:pt x="9374" y="2056"/>
                    <a:pt x="14337" y="0"/>
                    <a:pt x="19512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741543" cy="8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31352" y="2941819"/>
            <a:ext cx="7164605" cy="6974918"/>
          </a:xfrm>
          <a:custGeom>
            <a:avLst/>
            <a:gdLst/>
            <a:ahLst/>
            <a:cxnLst/>
            <a:rect r="r" b="b" t="t" l="l"/>
            <a:pathLst>
              <a:path h="6974918" w="7164605">
                <a:moveTo>
                  <a:pt x="0" y="0"/>
                </a:moveTo>
                <a:lnTo>
                  <a:pt x="7164605" y="0"/>
                </a:lnTo>
                <a:lnTo>
                  <a:pt x="7164605" y="6974918"/>
                </a:lnTo>
                <a:lnTo>
                  <a:pt x="0" y="697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028" y="4766442"/>
            <a:ext cx="10014324" cy="286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</a:p>
          <a:p>
            <a:pPr algn="l" marL="556080" indent="-278040" lvl="1">
              <a:lnSpc>
                <a:spcPts val="3090"/>
              </a:lnSpc>
              <a:buFont typeface="Arial"/>
              <a:buChar char="•"/>
            </a:pPr>
            <a:r>
              <a:rPr lang="en-US" sz="2575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Oncogenes are normal genes</a:t>
            </a:r>
            <a:r>
              <a:rPr lang="en-US" sz="2575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that become harmful when overactivated.</a:t>
            </a:r>
          </a:p>
          <a:p>
            <a:pPr algn="l">
              <a:lnSpc>
                <a:spcPts val="3090"/>
              </a:lnSpc>
            </a:pPr>
          </a:p>
          <a:p>
            <a:pPr algn="l" marL="598857" indent="-299428" lvl="1">
              <a:lnSpc>
                <a:spcPts val="3328"/>
              </a:lnSpc>
              <a:buFont typeface="Arial"/>
              <a:buChar char="•"/>
            </a:pPr>
            <a:r>
              <a:rPr lang="en-US" sz="2773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Mutation or epigenetic activation (like promoter overactivity) can cause uncontrolled cell growth.</a:t>
            </a:r>
          </a:p>
          <a:p>
            <a:pPr algn="l">
              <a:lnSpc>
                <a:spcPts val="33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5467" y="4143375"/>
            <a:ext cx="547399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Oncogen</a:t>
            </a:r>
            <a:r>
              <a:rPr lang="en-US" b="true" sz="3200" spc="-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 Activation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5467" y="7413434"/>
            <a:ext cx="9562924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</a:p>
          <a:p>
            <a:pPr algn="l">
              <a:lnSpc>
                <a:spcPts val="3132"/>
              </a:lnSpc>
            </a:pPr>
            <a:r>
              <a:rPr lang="en-US" sz="2610" spc="-52" b="true">
                <a:solidFill>
                  <a:srgbClr val="F46A61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sz="2610" spc="-52" b="true">
                <a:solidFill>
                  <a:srgbClr val="F46A61"/>
                </a:solidFill>
                <a:latin typeface="Poppins Bold"/>
                <a:ea typeface="Poppins Bold"/>
                <a:cs typeface="Poppins Bold"/>
                <a:sym typeface="Poppins Bold"/>
              </a:rPr>
              <a:t>hallenge:</a:t>
            </a:r>
            <a:r>
              <a:rPr lang="en-US" sz="2610" spc="-52">
                <a:solidFill>
                  <a:srgbClr val="F46A6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It’s hard to predict which oncogenes </a:t>
            </a: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activated and when — that's where your project helps.</a:t>
            </a:r>
          </a:p>
          <a:p>
            <a:pPr algn="l">
              <a:lnSpc>
                <a:spcPts val="3132"/>
              </a:lnSpc>
            </a:pPr>
          </a:p>
          <a:p>
            <a:pPr algn="l">
              <a:lnSpc>
                <a:spcPts val="33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467" y="646818"/>
            <a:ext cx="13208725" cy="20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4"/>
              </a:lnSpc>
            </a:pPr>
            <a:r>
              <a:rPr lang="en-US" sz="8148" spc="-627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The Challenge in Cancer Treatment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3005" y="3853962"/>
            <a:ext cx="9919626" cy="4932831"/>
            <a:chOff x="0" y="0"/>
            <a:chExt cx="1741543" cy="866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1543" cy="866034"/>
            </a:xfrm>
            <a:custGeom>
              <a:avLst/>
              <a:gdLst/>
              <a:ahLst/>
              <a:cxnLst/>
              <a:rect r="r" b="b" t="t" l="l"/>
              <a:pathLst>
                <a:path h="866034" w="1741543">
                  <a:moveTo>
                    <a:pt x="19512" y="0"/>
                  </a:moveTo>
                  <a:lnTo>
                    <a:pt x="1722032" y="0"/>
                  </a:lnTo>
                  <a:cubicBezTo>
                    <a:pt x="1732807" y="0"/>
                    <a:pt x="1741543" y="8736"/>
                    <a:pt x="1741543" y="19512"/>
                  </a:cubicBezTo>
                  <a:lnTo>
                    <a:pt x="1741543" y="846523"/>
                  </a:lnTo>
                  <a:cubicBezTo>
                    <a:pt x="1741543" y="851698"/>
                    <a:pt x="1739487" y="856660"/>
                    <a:pt x="1735828" y="860319"/>
                  </a:cubicBezTo>
                  <a:cubicBezTo>
                    <a:pt x="1732169" y="863979"/>
                    <a:pt x="1727206" y="866034"/>
                    <a:pt x="1722032" y="866034"/>
                  </a:cubicBezTo>
                  <a:lnTo>
                    <a:pt x="19512" y="866034"/>
                  </a:lnTo>
                  <a:cubicBezTo>
                    <a:pt x="8736" y="866034"/>
                    <a:pt x="0" y="857299"/>
                    <a:pt x="0" y="846523"/>
                  </a:cubicBezTo>
                  <a:lnTo>
                    <a:pt x="0" y="19512"/>
                  </a:lnTo>
                  <a:cubicBezTo>
                    <a:pt x="0" y="14337"/>
                    <a:pt x="2056" y="9374"/>
                    <a:pt x="5715" y="5715"/>
                  </a:cubicBezTo>
                  <a:cubicBezTo>
                    <a:pt x="9374" y="2056"/>
                    <a:pt x="14337" y="0"/>
                    <a:pt x="19512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741543" cy="837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31352" y="2832918"/>
            <a:ext cx="7164605" cy="6974918"/>
          </a:xfrm>
          <a:custGeom>
            <a:avLst/>
            <a:gdLst/>
            <a:ahLst/>
            <a:cxnLst/>
            <a:rect r="r" b="b" t="t" l="l"/>
            <a:pathLst>
              <a:path h="6974918" w="7164605">
                <a:moveTo>
                  <a:pt x="0" y="0"/>
                </a:moveTo>
                <a:lnTo>
                  <a:pt x="7164605" y="0"/>
                </a:lnTo>
                <a:lnTo>
                  <a:pt x="7164605" y="6974918"/>
                </a:lnTo>
                <a:lnTo>
                  <a:pt x="0" y="697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467" y="5124450"/>
            <a:ext cx="10150989" cy="165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</a:p>
          <a:p>
            <a:pPr algn="l" marL="563669" indent="-281835" lvl="1">
              <a:lnSpc>
                <a:spcPts val="3132"/>
              </a:lnSpc>
              <a:buFont typeface="Arial"/>
              <a:buChar char="•"/>
            </a:pP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These genes stop cancer — but they can get turned OFF</a:t>
            </a: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through mutation or promoter suppression.</a:t>
            </a:r>
          </a:p>
          <a:p>
            <a:pPr algn="l">
              <a:lnSpc>
                <a:spcPts val="337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5467" y="4143375"/>
            <a:ext cx="680258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Tumor Suppressor Gen</a:t>
            </a:r>
            <a:r>
              <a:rPr lang="en-US" b="true" sz="3200" spc="-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 Silencing: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5467" y="6759987"/>
            <a:ext cx="956292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</a:p>
          <a:p>
            <a:pPr algn="l">
              <a:lnSpc>
                <a:spcPts val="3132"/>
              </a:lnSpc>
            </a:pPr>
            <a:r>
              <a:rPr lang="en-US" sz="2610" spc="-52" b="true">
                <a:solidFill>
                  <a:srgbClr val="F46A61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sz="2610" spc="-52" b="true">
                <a:solidFill>
                  <a:srgbClr val="F46A61"/>
                </a:solidFill>
                <a:latin typeface="Poppins Bold"/>
                <a:ea typeface="Poppins Bold"/>
                <a:cs typeface="Poppins Bold"/>
                <a:sym typeface="Poppins Bold"/>
              </a:rPr>
              <a:t>hallenge:</a:t>
            </a:r>
            <a:r>
              <a:rPr lang="en-US" sz="2610" spc="-52">
                <a:solidFill>
                  <a:srgbClr val="F46A6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Silencing these is like cutting the brakes of a</a:t>
            </a:r>
            <a:r>
              <a:rPr lang="en-US" sz="2610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car. But it’s often invisible until too late.</a:t>
            </a:r>
          </a:p>
          <a:p>
            <a:pPr algn="l">
              <a:lnSpc>
                <a:spcPts val="337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32274" y="3608229"/>
            <a:ext cx="4890733" cy="2591557"/>
            <a:chOff x="0" y="0"/>
            <a:chExt cx="1288094" cy="682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8094" cy="682550"/>
            </a:xfrm>
            <a:custGeom>
              <a:avLst/>
              <a:gdLst/>
              <a:ahLst/>
              <a:cxnLst/>
              <a:rect r="r" b="b" t="t" l="l"/>
              <a:pathLst>
                <a:path h="682550" w="1288094">
                  <a:moveTo>
                    <a:pt x="39574" y="0"/>
                  </a:moveTo>
                  <a:lnTo>
                    <a:pt x="1248520" y="0"/>
                  </a:lnTo>
                  <a:cubicBezTo>
                    <a:pt x="1259016" y="0"/>
                    <a:pt x="1269082" y="4169"/>
                    <a:pt x="1276503" y="11591"/>
                  </a:cubicBezTo>
                  <a:cubicBezTo>
                    <a:pt x="1283925" y="19013"/>
                    <a:pt x="1288094" y="29079"/>
                    <a:pt x="1288094" y="39574"/>
                  </a:cubicBezTo>
                  <a:lnTo>
                    <a:pt x="1288094" y="642976"/>
                  </a:lnTo>
                  <a:cubicBezTo>
                    <a:pt x="1288094" y="653471"/>
                    <a:pt x="1283925" y="663537"/>
                    <a:pt x="1276503" y="670959"/>
                  </a:cubicBezTo>
                  <a:cubicBezTo>
                    <a:pt x="1269082" y="678381"/>
                    <a:pt x="1259016" y="682550"/>
                    <a:pt x="1248520" y="682550"/>
                  </a:cubicBezTo>
                  <a:lnTo>
                    <a:pt x="39574" y="682550"/>
                  </a:lnTo>
                  <a:cubicBezTo>
                    <a:pt x="29079" y="682550"/>
                    <a:pt x="19013" y="678381"/>
                    <a:pt x="11591" y="670959"/>
                  </a:cubicBezTo>
                  <a:cubicBezTo>
                    <a:pt x="4169" y="663537"/>
                    <a:pt x="0" y="653471"/>
                    <a:pt x="0" y="642976"/>
                  </a:cubicBezTo>
                  <a:lnTo>
                    <a:pt x="0" y="39574"/>
                  </a:lnTo>
                  <a:cubicBezTo>
                    <a:pt x="0" y="29079"/>
                    <a:pt x="4169" y="19013"/>
                    <a:pt x="11591" y="11591"/>
                  </a:cubicBezTo>
                  <a:cubicBezTo>
                    <a:pt x="19013" y="4169"/>
                    <a:pt x="29079" y="0"/>
                    <a:pt x="3957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288094" cy="653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6160" y="2367748"/>
            <a:ext cx="1000228" cy="1000228"/>
          </a:xfrm>
          <a:custGeom>
            <a:avLst/>
            <a:gdLst/>
            <a:ahLst/>
            <a:cxnLst/>
            <a:rect r="r" b="b" t="t" l="l"/>
            <a:pathLst>
              <a:path h="1000228" w="1000228">
                <a:moveTo>
                  <a:pt x="0" y="0"/>
                </a:moveTo>
                <a:lnTo>
                  <a:pt x="1000228" y="0"/>
                </a:lnTo>
                <a:lnTo>
                  <a:pt x="1000228" y="1000228"/>
                </a:lnTo>
                <a:lnTo>
                  <a:pt x="0" y="100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32274" y="6666743"/>
            <a:ext cx="4890733" cy="2591557"/>
            <a:chOff x="0" y="0"/>
            <a:chExt cx="1288094" cy="682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8094" cy="682550"/>
            </a:xfrm>
            <a:custGeom>
              <a:avLst/>
              <a:gdLst/>
              <a:ahLst/>
              <a:cxnLst/>
              <a:rect r="r" b="b" t="t" l="l"/>
              <a:pathLst>
                <a:path h="682550" w="1288094">
                  <a:moveTo>
                    <a:pt x="39574" y="0"/>
                  </a:moveTo>
                  <a:lnTo>
                    <a:pt x="1248520" y="0"/>
                  </a:lnTo>
                  <a:cubicBezTo>
                    <a:pt x="1259016" y="0"/>
                    <a:pt x="1269082" y="4169"/>
                    <a:pt x="1276503" y="11591"/>
                  </a:cubicBezTo>
                  <a:cubicBezTo>
                    <a:pt x="1283925" y="19013"/>
                    <a:pt x="1288094" y="29079"/>
                    <a:pt x="1288094" y="39574"/>
                  </a:cubicBezTo>
                  <a:lnTo>
                    <a:pt x="1288094" y="642976"/>
                  </a:lnTo>
                  <a:cubicBezTo>
                    <a:pt x="1288094" y="653471"/>
                    <a:pt x="1283925" y="663537"/>
                    <a:pt x="1276503" y="670959"/>
                  </a:cubicBezTo>
                  <a:cubicBezTo>
                    <a:pt x="1269082" y="678381"/>
                    <a:pt x="1259016" y="682550"/>
                    <a:pt x="1248520" y="682550"/>
                  </a:cubicBezTo>
                  <a:lnTo>
                    <a:pt x="39574" y="682550"/>
                  </a:lnTo>
                  <a:cubicBezTo>
                    <a:pt x="29079" y="682550"/>
                    <a:pt x="19013" y="678381"/>
                    <a:pt x="11591" y="670959"/>
                  </a:cubicBezTo>
                  <a:cubicBezTo>
                    <a:pt x="4169" y="663537"/>
                    <a:pt x="0" y="653471"/>
                    <a:pt x="0" y="642976"/>
                  </a:cubicBezTo>
                  <a:lnTo>
                    <a:pt x="0" y="39574"/>
                  </a:lnTo>
                  <a:cubicBezTo>
                    <a:pt x="0" y="29079"/>
                    <a:pt x="4169" y="19013"/>
                    <a:pt x="11591" y="11591"/>
                  </a:cubicBezTo>
                  <a:cubicBezTo>
                    <a:pt x="19013" y="4169"/>
                    <a:pt x="29079" y="0"/>
                    <a:pt x="39574" y="0"/>
                  </a:cubicBezTo>
                  <a:close/>
                </a:path>
              </a:pathLst>
            </a:custGeom>
            <a:solidFill>
              <a:srgbClr val="0627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88094" cy="653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2281" y="3608229"/>
            <a:ext cx="8224458" cy="4954053"/>
          </a:xfrm>
          <a:custGeom>
            <a:avLst/>
            <a:gdLst/>
            <a:ahLst/>
            <a:cxnLst/>
            <a:rect r="r" b="b" t="t" l="l"/>
            <a:pathLst>
              <a:path h="4954053" w="8224458">
                <a:moveTo>
                  <a:pt x="0" y="0"/>
                </a:moveTo>
                <a:lnTo>
                  <a:pt x="8224459" y="0"/>
                </a:lnTo>
                <a:lnTo>
                  <a:pt x="8224459" y="4954053"/>
                </a:lnTo>
                <a:lnTo>
                  <a:pt x="0" y="495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710" t="-39650" r="-15548" b="-312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160" y="8901164"/>
            <a:ext cx="1000228" cy="1000228"/>
          </a:xfrm>
          <a:custGeom>
            <a:avLst/>
            <a:gdLst/>
            <a:ahLst/>
            <a:cxnLst/>
            <a:rect r="r" b="b" t="t" l="l"/>
            <a:pathLst>
              <a:path h="1000228" w="1000228">
                <a:moveTo>
                  <a:pt x="0" y="0"/>
                </a:moveTo>
                <a:lnTo>
                  <a:pt x="1000228" y="0"/>
                </a:lnTo>
                <a:lnTo>
                  <a:pt x="1000228" y="1000228"/>
                </a:lnTo>
                <a:lnTo>
                  <a:pt x="0" y="100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40799" y="6989655"/>
            <a:ext cx="3407417" cy="1897170"/>
          </a:xfrm>
          <a:custGeom>
            <a:avLst/>
            <a:gdLst/>
            <a:ahLst/>
            <a:cxnLst/>
            <a:rect r="r" b="b" t="t" l="l"/>
            <a:pathLst>
              <a:path h="1897170" w="3407417">
                <a:moveTo>
                  <a:pt x="0" y="0"/>
                </a:moveTo>
                <a:lnTo>
                  <a:pt x="3407416" y="0"/>
                </a:lnTo>
                <a:lnTo>
                  <a:pt x="3407416" y="1897170"/>
                </a:lnTo>
                <a:lnTo>
                  <a:pt x="0" y="189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3970" y="3675963"/>
            <a:ext cx="2934502" cy="2456089"/>
          </a:xfrm>
          <a:custGeom>
            <a:avLst/>
            <a:gdLst/>
            <a:ahLst/>
            <a:cxnLst/>
            <a:rect r="r" b="b" t="t" l="l"/>
            <a:pathLst>
              <a:path h="2456089" w="2934502">
                <a:moveTo>
                  <a:pt x="0" y="0"/>
                </a:moveTo>
                <a:lnTo>
                  <a:pt x="2934502" y="0"/>
                </a:lnTo>
                <a:lnTo>
                  <a:pt x="2934502" y="2456089"/>
                </a:lnTo>
                <a:lnTo>
                  <a:pt x="0" y="2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730" t="-34191" r="-118573" b="-9663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80944"/>
            <a:ext cx="12389114" cy="121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9186" spc="-707" b="true">
                <a:solidFill>
                  <a:srgbClr val="00DF82"/>
                </a:solidFill>
                <a:latin typeface="Poppins Bold"/>
                <a:ea typeface="Poppins Bold"/>
                <a:cs typeface="Poppins Bold"/>
                <a:sym typeface="Poppins Bold"/>
              </a:rPr>
              <a:t>Cancer &amp; Oncogenes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3551" y="2208054"/>
            <a:ext cx="1566945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1"/>
              </a:lnSpc>
            </a:pPr>
          </a:p>
          <a:p>
            <a:pPr algn="l" marL="485977" indent="-242989" lvl="1">
              <a:lnSpc>
                <a:spcPts val="2701"/>
              </a:lnSpc>
              <a:buFont typeface="Arial"/>
              <a:buChar char="•"/>
            </a:pPr>
            <a:r>
              <a:rPr lang="en-US" sz="2250" spc="-101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These genes can be misregulated due to abnormal promoter activity.</a:t>
            </a:r>
          </a:p>
          <a:p>
            <a:pPr algn="l" marL="485977" indent="-242989" lvl="1">
              <a:lnSpc>
                <a:spcPts val="2701"/>
              </a:lnSpc>
              <a:buFont typeface="Arial"/>
              <a:buChar char="•"/>
            </a:pPr>
            <a:r>
              <a:rPr lang="en-US" sz="2250" spc="-101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Identifying which promoters are active can help detect cancer early and guide treatment</a:t>
            </a:r>
          </a:p>
          <a:p>
            <a:pPr algn="l">
              <a:lnSpc>
                <a:spcPts val="270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225484" y="4398502"/>
            <a:ext cx="3540605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cancer, some promoters may activate bad genes at the wrong time.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can cause cells to grow uncontrollably.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970060" y="3770911"/>
            <a:ext cx="441516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spc="-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Cancer, These Switches Go Wrong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225484" y="7524750"/>
            <a:ext cx="3732935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Promoters are small and hidden within long DNA strands.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Searching for them by hand is slow and complex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003261" y="6827730"/>
            <a:ext cx="395515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b="true" sz="1899" spc="-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 to Find Promoters Manually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53551" y="9029803"/>
            <a:ext cx="783472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1"/>
              </a:lnSpc>
            </a:pPr>
            <a:r>
              <a:rPr lang="en-US" sz="2250" spc="-101">
                <a:solidFill>
                  <a:srgbClr val="00DF82"/>
                </a:solidFill>
                <a:latin typeface="Poppins"/>
                <a:ea typeface="Poppins"/>
                <a:cs typeface="Poppins"/>
                <a:sym typeface="Poppins"/>
              </a:rPr>
              <a:t>We need smart AI tools to automatically scan DNA and find these dangerous promoter regions near cancer genes.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DAGnYUZnD2Q</dc:identifier>
  <dcterms:modified xsi:type="dcterms:W3CDTF">2011-08-01T06:04:30Z</dcterms:modified>
  <cp:revision>1</cp:revision>
  <dc:title>Green and White Modern The Biotech Revolution Presentation</dc:title>
</cp:coreProperties>
</file>